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3" r:id="rId4"/>
    <p:sldId id="259" r:id="rId5"/>
    <p:sldId id="260" r:id="rId6"/>
    <p:sldId id="264" r:id="rId7"/>
    <p:sldId id="262" r:id="rId8"/>
    <p:sldId id="265" r:id="rId9"/>
    <p:sldId id="266" r:id="rId10"/>
    <p:sldId id="269" r:id="rId11"/>
    <p:sldId id="267" r:id="rId12"/>
    <p:sldId id="268" r:id="rId13"/>
    <p:sldId id="270" r:id="rId14"/>
    <p:sldId id="276" r:id="rId15"/>
    <p:sldId id="275" r:id="rId16"/>
    <p:sldId id="271" r:id="rId17"/>
    <p:sldId id="273" r:id="rId18"/>
    <p:sldId id="277" r:id="rId19"/>
    <p:sldId id="278" r:id="rId20"/>
    <p:sldId id="282" r:id="rId21"/>
    <p:sldId id="272" r:id="rId22"/>
    <p:sldId id="274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50F"/>
    <a:srgbClr val="414282"/>
    <a:srgbClr val="68B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17"/>
  </p:normalViewPr>
  <p:slideViewPr>
    <p:cSldViewPr snapToGrid="0" snapToObjects="1">
      <p:cViewPr>
        <p:scale>
          <a:sx n="80" d="100"/>
          <a:sy n="80" d="100"/>
        </p:scale>
        <p:origin x="24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would you do ?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4" Type="http://schemas.openxmlformats.org/officeDocument/2006/relationships/hyperlink" Target="http://www.storytellingwithdata.com/about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41" y="2822448"/>
            <a:ext cx="4264152" cy="60655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data input format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Take</a:t>
            </a:r>
            <a:r>
              <a:rPr lang="fr-FR" sz="2400" dirty="0" smtClean="0">
                <a:solidFill>
                  <a:srgbClr val="414282"/>
                </a:solidFill>
              </a:rPr>
              <a:t> Home Message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Knowing the possibilities is the first step in 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Not easy to know all the 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Hard to figure out options from a dataset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40436" y="3013501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WHAT </a:t>
            </a:r>
            <a:r>
              <a:rPr lang="fr-FR" sz="4800" smtClean="0">
                <a:solidFill>
                  <a:srgbClr val="414282"/>
                </a:solidFill>
              </a:rPr>
              <a:t>YOU SHOULD </a:t>
            </a:r>
            <a:r>
              <a:rPr lang="fr-FR" sz="4800" dirty="0" smtClean="0">
                <a:solidFill>
                  <a:srgbClr val="414282"/>
                </a:solidFill>
              </a:rPr>
              <a:t>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918296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About 20 </a:t>
            </a:r>
            <a:r>
              <a:rPr lang="fr-FR" sz="2000" dirty="0" err="1" smtClean="0"/>
              <a:t>examples</a:t>
            </a:r>
            <a:r>
              <a:rPr lang="fr-FR" sz="2000" dirty="0" smtClean="0"/>
              <a:t> of </a:t>
            </a:r>
            <a:r>
              <a:rPr lang="fr-FR" sz="2000" dirty="0" err="1" smtClean="0"/>
              <a:t>storytelling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data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438616" y="3171157"/>
            <a:ext cx="2671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414282"/>
                </a:solidFill>
              </a:rPr>
              <a:t>Chart </a:t>
            </a:r>
            <a:r>
              <a:rPr lang="fr-FR" sz="3200" dirty="0" err="1" smtClean="0">
                <a:solidFill>
                  <a:srgbClr val="414282"/>
                </a:solidFill>
              </a:rPr>
              <a:t>Decision</a:t>
            </a:r>
            <a:endParaRPr lang="fr-FR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5650248" y="2349062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331903" y="2822028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331903" y="4161385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083741" y="4030824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75261" y="1200111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smtClean="0"/>
              <a:t>Who’s reading ?</a:t>
            </a:r>
            <a:endParaRPr lang="en-AU" sz="2800"/>
          </a:p>
        </p:txBody>
      </p:sp>
      <p:sp>
        <p:nvSpPr>
          <p:cNvPr id="22" name="ZoneTexte 21"/>
          <p:cNvSpPr txBox="1"/>
          <p:nvPr/>
        </p:nvSpPr>
        <p:spPr>
          <a:xfrm>
            <a:off x="8388192" y="2152842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smtClean="0"/>
              <a:t>Interactive  or </a:t>
            </a:r>
            <a:r>
              <a:rPr lang="en-AU" sz="2800" dirty="0" smtClean="0"/>
              <a:t>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166538" y="4734175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2914289" y="2840082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873983" y="2528551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922470" y="4334462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</a:t>
            </a:r>
            <a:r>
              <a:rPr lang="fr-FR" sz="2800" dirty="0"/>
              <a:t> </a:t>
            </a:r>
            <a:r>
              <a:rPr lang="fr-FR" sz="2800" dirty="0" smtClean="0"/>
              <a:t>/ </a:t>
            </a:r>
            <a:r>
              <a:rPr lang="fr-FR" sz="2800" dirty="0" err="1" smtClean="0"/>
              <a:t>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5659579" y="3938750"/>
            <a:ext cx="242" cy="1045069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515130" y="5242403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</a:t>
            </a:r>
            <a:r>
              <a:rPr lang="en-AU" sz="2800" smtClean="0"/>
              <a:t>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</a:t>
            </a:r>
            <a:r>
              <a:rPr lang="fr-FR" sz="3200" dirty="0" err="1" smtClean="0"/>
              <a:t>should</a:t>
            </a:r>
            <a:r>
              <a:rPr lang="fr-FR" sz="3200" dirty="0" smtClean="0"/>
              <a:t> I do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my</a:t>
            </a:r>
            <a:r>
              <a:rPr lang="fr-FR" sz="3200" dirty="0" smtClean="0"/>
              <a:t> data ??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28354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WHAT YOU SHOULD </a:t>
            </a:r>
            <a:r>
              <a:rPr lang="fr-FR" sz="4800" b="1" dirty="0" smtClean="0">
                <a:solidFill>
                  <a:srgbClr val="68BABC"/>
                </a:solidFill>
              </a:rPr>
              <a:t>NOT</a:t>
            </a:r>
            <a:r>
              <a:rPr lang="fr-FR" sz="4800" dirty="0" smtClean="0">
                <a:solidFill>
                  <a:srgbClr val="414282"/>
                </a:solidFill>
              </a:rPr>
              <a:t>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</a:t>
            </a:r>
            <a:r>
              <a:rPr lang="fr-FR" sz="2000" dirty="0" err="1" smtClean="0"/>
              <a:t>gallery</a:t>
            </a:r>
            <a:r>
              <a:rPr lang="fr-FR" sz="2000" dirty="0" smtClean="0"/>
              <a:t> of </a:t>
            </a:r>
            <a:r>
              <a:rPr lang="fr-FR" sz="2000" dirty="0" err="1" smtClean="0"/>
              <a:t>most</a:t>
            </a:r>
            <a:r>
              <a:rPr lang="fr-FR" sz="2000" dirty="0" smtClean="0"/>
              <a:t> </a:t>
            </a:r>
            <a:r>
              <a:rPr lang="fr-FR" sz="2000" dirty="0" err="1" smtClean="0"/>
              <a:t>common</a:t>
            </a:r>
            <a:r>
              <a:rPr lang="fr-FR" sz="2000" dirty="0" smtClean="0"/>
              <a:t> </a:t>
            </a:r>
            <a:r>
              <a:rPr lang="fr-FR" sz="2000" dirty="0" err="1" smtClean="0"/>
              <a:t>caveats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27" y="0"/>
            <a:ext cx="971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smtClean="0">
                <a:solidFill>
                  <a:srgbClr val="414282"/>
                </a:solidFill>
              </a:rPr>
              <a:t>HOW TO DO IT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The R and Python graph </a:t>
            </a:r>
            <a:r>
              <a:rPr lang="fr-FR" sz="2000" dirty="0" err="1" smtClean="0"/>
              <a:t>galleries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850232" y="3737811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571747" y="3176336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Hard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Flexible</a:t>
            </a:r>
            <a:endParaRPr lang="en-AU" dirty="0"/>
          </a:p>
        </p:txBody>
      </p:sp>
      <p:sp>
        <p:nvSpPr>
          <p:cNvPr id="6" name="ZoneTexte 5"/>
          <p:cNvSpPr txBox="1"/>
          <p:nvPr/>
        </p:nvSpPr>
        <p:spPr>
          <a:xfrm>
            <a:off x="633663" y="3137646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Easy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Limited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73787" y="3429000"/>
            <a:ext cx="16373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Thank</a:t>
            </a:r>
            <a:r>
              <a:rPr lang="fr-FR" sz="2000" dirty="0" smtClean="0"/>
              <a:t> </a:t>
            </a:r>
            <a:r>
              <a:rPr lang="fr-FR" sz="2000" dirty="0" err="1" smtClean="0"/>
              <a:t>you</a:t>
            </a:r>
            <a:endParaRPr lang="fr-FR" sz="2000" dirty="0" smtClean="0"/>
          </a:p>
          <a:p>
            <a:endParaRPr lang="fr-FR" sz="2000" dirty="0"/>
          </a:p>
          <a:p>
            <a:r>
              <a:rPr lang="fr-FR" sz="2000" dirty="0" err="1" smtClean="0"/>
              <a:t>Contribute</a:t>
            </a:r>
            <a:endParaRPr lang="fr-FR" sz="2000" dirty="0" smtClean="0"/>
          </a:p>
          <a:p>
            <a:endParaRPr lang="fr-FR" sz="2000" dirty="0"/>
          </a:p>
          <a:p>
            <a:r>
              <a:rPr lang="fr-FR" sz="2000" dirty="0" err="1" smtClean="0"/>
              <a:t>Github</a:t>
            </a:r>
            <a:r>
              <a:rPr lang="fr-FR" sz="2000" dirty="0" smtClean="0"/>
              <a:t> </a:t>
            </a:r>
            <a:r>
              <a:rPr lang="fr-FR" sz="2000" dirty="0" err="1" smtClean="0"/>
              <a:t>link</a:t>
            </a:r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Talk </a:t>
            </a:r>
            <a:r>
              <a:rPr lang="fr-FR" sz="2000" dirty="0" err="1" smtClean="0"/>
              <a:t>link</a:t>
            </a:r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Twitter </a:t>
            </a:r>
            <a:r>
              <a:rPr lang="fr-FR" sz="2000" dirty="0" err="1" smtClean="0"/>
              <a:t>link</a:t>
            </a:r>
            <a:endParaRPr lang="fr-FR" sz="2000" dirty="0" smtClean="0"/>
          </a:p>
          <a:p>
            <a:endParaRPr lang="fr-FR" sz="2000" dirty="0"/>
          </a:p>
          <a:p>
            <a:r>
              <a:rPr lang="fr-FR" sz="2000" dirty="0" err="1" smtClean="0"/>
              <a:t>Hire</a:t>
            </a:r>
            <a:r>
              <a:rPr lang="fr-FR" sz="2000" dirty="0" smtClean="0"/>
              <a:t> Me!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528" y="-21177"/>
            <a:ext cx="2477472" cy="7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54" y="1075422"/>
            <a:ext cx="6771947" cy="486576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about </a:t>
            </a:r>
            <a:r>
              <a:rPr lang="fr-FR" sz="3200" dirty="0" err="1" smtClean="0"/>
              <a:t>that</a:t>
            </a:r>
            <a:r>
              <a:rPr lang="fr-FR" sz="3200" dirty="0" smtClean="0"/>
              <a:t>?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8389256" y="6581001"/>
            <a:ext cx="3933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Source: </a:t>
            </a:r>
            <a:r>
              <a:rPr lang="fr-FR" sz="1200" dirty="0"/>
              <a:t> </a:t>
            </a:r>
            <a:r>
              <a:rPr lang="fr-FR" sz="1200" dirty="0">
                <a:hlinkClick r:id="rId3"/>
              </a:rPr>
              <a:t>Storytelling with data</a:t>
            </a:r>
            <a:r>
              <a:rPr lang="fr-FR" sz="1200" dirty="0"/>
              <a:t> by </a:t>
            </a:r>
            <a:r>
              <a:rPr lang="fr-FR" sz="1200" dirty="0">
                <a:hlinkClick r:id="rId4"/>
              </a:rPr>
              <a:t>Cole Nussbaumer Knaflic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560" y="2397760"/>
            <a:ext cx="181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What you can do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64560" y="2407920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</a:t>
            </a:r>
            <a:r>
              <a:rPr lang="en-US" smtClean="0"/>
              <a:t>you should do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1280" y="2407920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caveat to avoid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72320" y="2397760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do 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46040" y="6488668"/>
            <a:ext cx="23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 parts of the 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652810"/>
            <a:ext cx="234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Looking for a chart for your data 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1840" y="2908330"/>
            <a:ext cx="1513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Classification of data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Obvious example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Harder example</a:t>
            </a:r>
          </a:p>
          <a:p>
            <a:pPr marL="171450" indent="-171450">
              <a:buFontTx/>
              <a:buChar char="-"/>
            </a:pPr>
            <a:endParaRPr lang="en-US" sz="1200" dirty="0" smtClean="0"/>
          </a:p>
          <a:p>
            <a:pPr marL="171450" indent="-171450">
              <a:buFontTx/>
              <a:buChar char="-"/>
            </a:pPr>
            <a:r>
              <a:rPr lang="en-US" sz="1200" dirty="0" smtClean="0"/>
              <a:t>May be obvious for us, but actually most of the chart types are unknown!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 smtClean="0">
                <a:sym typeface="Wingdings"/>
              </a:rPr>
              <a:t> final: show the poster</a:t>
            </a:r>
            <a:endParaRPr lang="en-US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08400" y="2908330"/>
            <a:ext cx="1513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Depends on the story -&gt; what message are you trying to convey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 smtClean="0"/>
              <a:t>Depends on the data: possible to have same format, same question, but shape are different and don’t work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endParaRPr lang="en-US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672320" y="2908330"/>
            <a:ext cx="1513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Show the line with all existing tools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 smtClean="0"/>
              <a:t>R </a:t>
            </a:r>
            <a:r>
              <a:rPr lang="mr-IN" sz="1200" dirty="0" smtClean="0"/>
              <a:t>–</a:t>
            </a:r>
            <a:r>
              <a:rPr lang="en-US" sz="1200" dirty="0" smtClean="0"/>
              <a:t> Python </a:t>
            </a:r>
            <a:r>
              <a:rPr lang="mr-IN" sz="1200" dirty="0" smtClean="0"/>
              <a:t>–</a:t>
            </a:r>
            <a:r>
              <a:rPr lang="en-US" sz="1200" dirty="0" smtClean="0"/>
              <a:t> D3 demo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endParaRPr 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664960" y="2954497"/>
            <a:ext cx="1513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Showing something like 10 caveats, asking to people what’s wrong with it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pPr marL="171450" indent="-171450">
              <a:buFontTx/>
              <a:buChar char="-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726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763459" y="3013501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smtClean="0">
                <a:solidFill>
                  <a:srgbClr val="414282"/>
                </a:solidFill>
              </a:rPr>
              <a:t>WHAT YOU CAN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data input format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smtClean="0">
                <a:solidFill>
                  <a:srgbClr val="414282"/>
                </a:solidFill>
              </a:rPr>
              <a:t>?</a:t>
            </a:r>
            <a:endParaRPr lang="en-AU" sz="800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300</Words>
  <Application>Microsoft Macintosh PowerPoint</Application>
  <PresentationFormat>Grand écran</PresentationFormat>
  <Paragraphs>78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Mangal</vt:lpstr>
      <vt:lpstr>Wingdings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Utilisateur de Microsoft Office</cp:lastModifiedBy>
  <cp:revision>10</cp:revision>
  <dcterms:created xsi:type="dcterms:W3CDTF">2018-11-08T22:29:41Z</dcterms:created>
  <dcterms:modified xsi:type="dcterms:W3CDTF">2018-11-13T04:37:27Z</dcterms:modified>
</cp:coreProperties>
</file>